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77" r:id="rId4"/>
    <p:sldId id="259" r:id="rId5"/>
    <p:sldId id="292" r:id="rId6"/>
    <p:sldId id="345" r:id="rId7"/>
    <p:sldId id="352" r:id="rId8"/>
    <p:sldId id="351" r:id="rId9"/>
    <p:sldId id="353" r:id="rId10"/>
    <p:sldId id="350" r:id="rId11"/>
    <p:sldId id="354" r:id="rId12"/>
    <p:sldId id="346" r:id="rId13"/>
    <p:sldId id="312" r:id="rId14"/>
    <p:sldId id="349" r:id="rId15"/>
    <p:sldId id="356" r:id="rId16"/>
    <p:sldId id="357" r:id="rId17"/>
    <p:sldId id="358" r:id="rId18"/>
    <p:sldId id="335" r:id="rId19"/>
    <p:sldId id="359" r:id="rId20"/>
    <p:sldId id="360" r:id="rId21"/>
    <p:sldId id="355" r:id="rId22"/>
    <p:sldId id="361" r:id="rId23"/>
    <p:sldId id="362" r:id="rId24"/>
    <p:sldId id="363" r:id="rId25"/>
    <p:sldId id="364" r:id="rId26"/>
    <p:sldId id="366" r:id="rId27"/>
    <p:sldId id="367" r:id="rId28"/>
    <p:sldId id="365" r:id="rId29"/>
    <p:sldId id="276" r:id="rId30"/>
    <p:sldId id="291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 autoAdjust="0"/>
  </p:normalViewPr>
  <p:slideViewPr>
    <p:cSldViewPr>
      <p:cViewPr varScale="1">
        <p:scale>
          <a:sx n="69" d="100"/>
          <a:sy n="69" d="100"/>
        </p:scale>
        <p:origin x="-8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1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445379" y="1226664"/>
          <a:ext cx="978135" cy="479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9171"/>
              </a:lnTo>
              <a:lnTo>
                <a:pt x="978135" y="47917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381171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3064208" y="0"/>
              </a:moveTo>
              <a:lnTo>
                <a:pt x="3064208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606854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1838524" y="0"/>
              </a:moveTo>
              <a:lnTo>
                <a:pt x="1838524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3832538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612841" y="0"/>
              </a:moveTo>
              <a:lnTo>
                <a:pt x="612841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445379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612841" y="825563"/>
              </a:lnTo>
              <a:lnTo>
                <a:pt x="612841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445379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1838524" y="825563"/>
              </a:lnTo>
              <a:lnTo>
                <a:pt x="1838524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104403" y="2665069"/>
          <a:ext cx="151944" cy="1185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5164"/>
              </a:lnTo>
              <a:lnTo>
                <a:pt x="151944" y="118516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104403" y="2665069"/>
          <a:ext cx="151944" cy="465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962"/>
              </a:lnTo>
              <a:lnTo>
                <a:pt x="151944" y="4659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445379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3064208" y="825563"/>
              </a:lnTo>
              <a:lnTo>
                <a:pt x="3064208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399659" y="507461"/>
          <a:ext cx="91440" cy="2127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27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3938899" y="98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Directorio</a:t>
          </a:r>
        </a:p>
      </dsp:txBody>
      <dsp:txXfrm>
        <a:off x="3938899" y="981"/>
        <a:ext cx="1012961" cy="506480"/>
      </dsp:txXfrm>
    </dsp:sp>
    <dsp:sp modelId="{0745ABF3-D10B-4BD6-BFD1-FC217C8684CB}">
      <dsp:nvSpPr>
        <dsp:cNvPr id="0" name=""/>
        <dsp:cNvSpPr/>
      </dsp:nvSpPr>
      <dsp:spPr>
        <a:xfrm>
          <a:off x="3938899" y="720183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Gerencia General</a:t>
          </a:r>
        </a:p>
      </dsp:txBody>
      <dsp:txXfrm>
        <a:off x="3938899" y="720183"/>
        <a:ext cx="1012961" cy="506480"/>
      </dsp:txXfrm>
    </dsp:sp>
    <dsp:sp modelId="{43C1B652-7F5E-43CE-A220-8A1346E2A993}">
      <dsp:nvSpPr>
        <dsp:cNvPr id="0" name=""/>
        <dsp:cNvSpPr/>
      </dsp:nvSpPr>
      <dsp:spPr>
        <a:xfrm>
          <a:off x="700310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Administración</a:t>
          </a:r>
        </a:p>
      </dsp:txBody>
      <dsp:txXfrm>
        <a:off x="7003107" y="2158588"/>
        <a:ext cx="1012961" cy="506480"/>
      </dsp:txXfrm>
    </dsp:sp>
    <dsp:sp modelId="{8FAABA2D-EE24-4594-8B67-CB1557B3847D}">
      <dsp:nvSpPr>
        <dsp:cNvPr id="0" name=""/>
        <dsp:cNvSpPr/>
      </dsp:nvSpPr>
      <dsp:spPr>
        <a:xfrm>
          <a:off x="7256347" y="287779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Recursos Humanos</a:t>
          </a:r>
        </a:p>
      </dsp:txBody>
      <dsp:txXfrm>
        <a:off x="7256347" y="2877791"/>
        <a:ext cx="1012961" cy="506480"/>
      </dsp:txXfrm>
    </dsp:sp>
    <dsp:sp modelId="{3E27DD5E-2ACB-4C3F-96F2-190989F7D22A}">
      <dsp:nvSpPr>
        <dsp:cNvPr id="0" name=""/>
        <dsp:cNvSpPr/>
      </dsp:nvSpPr>
      <dsp:spPr>
        <a:xfrm>
          <a:off x="7256347" y="3596994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Finanzas</a:t>
          </a:r>
        </a:p>
      </dsp:txBody>
      <dsp:txXfrm>
        <a:off x="7256347" y="3596994"/>
        <a:ext cx="1012961" cy="506480"/>
      </dsp:txXfrm>
    </dsp:sp>
    <dsp:sp modelId="{19D30342-8B9F-4CDF-8E07-08B7BC98B7F0}">
      <dsp:nvSpPr>
        <dsp:cNvPr id="0" name=""/>
        <dsp:cNvSpPr/>
      </dsp:nvSpPr>
      <dsp:spPr>
        <a:xfrm>
          <a:off x="577742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Almacenamiento</a:t>
          </a:r>
        </a:p>
      </dsp:txBody>
      <dsp:txXfrm>
        <a:off x="5777424" y="2158588"/>
        <a:ext cx="1012961" cy="506480"/>
      </dsp:txXfrm>
    </dsp:sp>
    <dsp:sp modelId="{1841E13B-0DF1-471E-99BC-69721716D637}">
      <dsp:nvSpPr>
        <dsp:cNvPr id="0" name=""/>
        <dsp:cNvSpPr/>
      </dsp:nvSpPr>
      <dsp:spPr>
        <a:xfrm>
          <a:off x="455174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Calidad</a:t>
          </a:r>
        </a:p>
      </dsp:txBody>
      <dsp:txXfrm>
        <a:off x="4551740" y="2158588"/>
        <a:ext cx="1012961" cy="506480"/>
      </dsp:txXfrm>
    </dsp:sp>
    <dsp:sp modelId="{D11D011A-1E92-4EC7-81D0-7D8B2B0DA01E}">
      <dsp:nvSpPr>
        <dsp:cNvPr id="0" name=""/>
        <dsp:cNvSpPr/>
      </dsp:nvSpPr>
      <dsp:spPr>
        <a:xfrm>
          <a:off x="332605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Producción</a:t>
          </a:r>
        </a:p>
      </dsp:txBody>
      <dsp:txXfrm>
        <a:off x="3326057" y="2158588"/>
        <a:ext cx="1012961" cy="506480"/>
      </dsp:txXfrm>
    </dsp:sp>
    <dsp:sp modelId="{A8C10157-D9A6-4BEC-8BC8-EE2E878F7CE7}">
      <dsp:nvSpPr>
        <dsp:cNvPr id="0" name=""/>
        <dsp:cNvSpPr/>
      </dsp:nvSpPr>
      <dsp:spPr>
        <a:xfrm>
          <a:off x="210037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Compras</a:t>
          </a:r>
        </a:p>
      </dsp:txBody>
      <dsp:txXfrm>
        <a:off x="2100374" y="2158588"/>
        <a:ext cx="1012961" cy="506480"/>
      </dsp:txXfrm>
    </dsp:sp>
    <dsp:sp modelId="{03594DEF-FFE9-4381-A292-36708A42F664}">
      <dsp:nvSpPr>
        <dsp:cNvPr id="0" name=""/>
        <dsp:cNvSpPr/>
      </dsp:nvSpPr>
      <dsp:spPr>
        <a:xfrm>
          <a:off x="87469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Ventas</a:t>
          </a:r>
        </a:p>
      </dsp:txBody>
      <dsp:txXfrm>
        <a:off x="874690" y="2158588"/>
        <a:ext cx="1012961" cy="506480"/>
      </dsp:txXfrm>
    </dsp:sp>
    <dsp:sp modelId="{5DD2C098-E408-414B-9FA6-3AE9F707CEC2}">
      <dsp:nvSpPr>
        <dsp:cNvPr id="0" name=""/>
        <dsp:cNvSpPr/>
      </dsp:nvSpPr>
      <dsp:spPr>
        <a:xfrm>
          <a:off x="5423515" y="1452595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Asesoría Contable</a:t>
          </a:r>
        </a:p>
      </dsp:txBody>
      <dsp:txXfrm>
        <a:off x="5423515" y="1452595"/>
        <a:ext cx="1012961" cy="50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0" y="5387975"/>
            <a:ext cx="9155113" cy="1481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0" y="4868863"/>
            <a:ext cx="9155113" cy="5762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graphicFrame>
        <p:nvGraphicFramePr>
          <p:cNvPr id="3090" name="Object 18"/>
          <p:cNvGraphicFramePr>
            <a:graphicFrameLocks noChangeAspect="1"/>
          </p:cNvGraphicFramePr>
          <p:nvPr/>
        </p:nvGraphicFramePr>
        <p:xfrm>
          <a:off x="3175" y="0"/>
          <a:ext cx="9140825" cy="5445224"/>
        </p:xfrm>
        <a:graphic>
          <a:graphicData uri="http://schemas.openxmlformats.org/presentationml/2006/ole">
            <p:oleObj spid="_x0000_s3090" name="Image" r:id="rId3" imgW="7034921" imgH="353015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0" y="6524625"/>
            <a:ext cx="9144000" cy="33337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1040" name="Object 16"/>
          <p:cNvGraphicFramePr>
            <a:graphicFrameLocks noChangeAspect="1"/>
          </p:cNvGraphicFramePr>
          <p:nvPr/>
        </p:nvGraphicFramePr>
        <p:xfrm>
          <a:off x="0" y="238125"/>
          <a:ext cx="9144000" cy="736600"/>
        </p:xfrm>
        <a:graphic>
          <a:graphicData uri="http://schemas.openxmlformats.org/presentationml/2006/ole">
            <p:oleObj spid="_x0000_s1040" name="Image" r:id="rId15" imgW="6844444" imgH="736248" progId="">
              <p:embed/>
            </p:oleObj>
          </a:graphicData>
        </a:graphic>
      </p:graphicFrame>
      <p:sp>
        <p:nvSpPr>
          <p:cNvPr id="1041" name="Rectangle 17"/>
          <p:cNvSpPr>
            <a:spLocks noChangeArrowheads="1"/>
          </p:cNvSpPr>
          <p:nvPr/>
        </p:nvSpPr>
        <p:spPr bwMode="ltGray">
          <a:xfrm>
            <a:off x="0" y="0"/>
            <a:ext cx="9144000" cy="2413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852" y="4900003"/>
            <a:ext cx="1643074" cy="1957997"/>
          </a:xfrm>
          <a:prstGeom prst="rect">
            <a:avLst/>
          </a:prstGeom>
        </p:spPr>
      </p:pic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Detectados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9830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830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Falta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8" name="Oval 14"/>
            <p:cNvSpPr>
              <a:spLocks noChangeArrowheads="1"/>
            </p:cNvSpPr>
            <p:nvPr/>
          </p:nvSpPr>
          <p:spPr bwMode="gray">
            <a:xfrm>
              <a:off x="3915" y="1305"/>
              <a:ext cx="837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25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7" name="26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8" name="27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9" name="28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30" name="29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31" name="30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32" name="31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33" name="32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3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animBg="1"/>
      <p:bldP spid="881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6"/>
          <p:cNvGrpSpPr>
            <a:grpSpLocks/>
          </p:cNvGrpSpPr>
          <p:nvPr/>
        </p:nvGrpSpPr>
        <p:grpSpPr bwMode="auto">
          <a:xfrm rot="2498722">
            <a:off x="2898465" y="5867225"/>
            <a:ext cx="3665538" cy="600075"/>
            <a:chOff x="1248" y="1200"/>
            <a:chExt cx="2309" cy="378"/>
          </a:xfrm>
        </p:grpSpPr>
        <p:grpSp>
          <p:nvGrpSpPr>
            <p:cNvPr id="3" name="Group 48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307204" name="Oval 4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5" name="Oval 5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6" name="Oval 6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7" name="Oval 7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08" name="Text Box 8"/>
            <p:cNvSpPr txBox="1">
              <a:spLocks noChangeArrowheads="1"/>
            </p:cNvSpPr>
            <p:nvPr/>
          </p:nvSpPr>
          <p:spPr bwMode="gray">
            <a:xfrm rot="19178242">
              <a:off x="1887" y="1274"/>
              <a:ext cx="100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Producción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78"/>
          <p:cNvGrpSpPr>
            <a:grpSpLocks/>
          </p:cNvGrpSpPr>
          <p:nvPr/>
        </p:nvGrpSpPr>
        <p:grpSpPr bwMode="auto">
          <a:xfrm>
            <a:off x="251520" y="3521791"/>
            <a:ext cx="2808312" cy="2931545"/>
            <a:chOff x="960" y="2352"/>
            <a:chExt cx="1584" cy="1632"/>
          </a:xfrm>
        </p:grpSpPr>
        <p:grpSp>
          <p:nvGrpSpPr>
            <p:cNvPr id="7" name="Group 45"/>
            <p:cNvGrpSpPr>
              <a:grpSpLocks/>
            </p:cNvGrpSpPr>
            <p:nvPr/>
          </p:nvGrpSpPr>
          <p:grpSpPr bwMode="auto">
            <a:xfrm>
              <a:off x="960" y="2352"/>
              <a:ext cx="1584" cy="1632"/>
              <a:chOff x="480" y="2208"/>
              <a:chExt cx="1584" cy="1632"/>
            </a:xfrm>
          </p:grpSpPr>
          <p:sp>
            <p:nvSpPr>
              <p:cNvPr id="307235" name="Oval 35"/>
              <p:cNvSpPr>
                <a:spLocks noChangeArrowheads="1"/>
              </p:cNvSpPr>
              <p:nvPr/>
            </p:nvSpPr>
            <p:spPr bwMode="gray">
              <a:xfrm>
                <a:off x="480" y="2208"/>
                <a:ext cx="1584" cy="163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6" name="Oval 36"/>
              <p:cNvSpPr>
                <a:spLocks noChangeArrowheads="1"/>
              </p:cNvSpPr>
              <p:nvPr/>
            </p:nvSpPr>
            <p:spPr bwMode="gray">
              <a:xfrm>
                <a:off x="480" y="2208"/>
                <a:ext cx="1584" cy="163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7" name="Oval 37"/>
              <p:cNvSpPr>
                <a:spLocks noChangeArrowheads="1"/>
              </p:cNvSpPr>
              <p:nvPr/>
            </p:nvSpPr>
            <p:spPr bwMode="gray">
              <a:xfrm>
                <a:off x="583" y="2314"/>
                <a:ext cx="1378" cy="1420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8" name="Oval 38"/>
              <p:cNvSpPr>
                <a:spLocks noChangeArrowheads="1"/>
              </p:cNvSpPr>
              <p:nvPr/>
            </p:nvSpPr>
            <p:spPr bwMode="gray">
              <a:xfrm>
                <a:off x="576" y="2304"/>
                <a:ext cx="1376" cy="1420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9" name="Oval 39"/>
              <p:cNvSpPr>
                <a:spLocks noChangeArrowheads="1"/>
              </p:cNvSpPr>
              <p:nvPr/>
            </p:nvSpPr>
            <p:spPr bwMode="gray">
              <a:xfrm>
                <a:off x="658" y="2386"/>
                <a:ext cx="1239" cy="1276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40" name="Oval 40"/>
              <p:cNvSpPr>
                <a:spLocks noChangeArrowheads="1"/>
              </p:cNvSpPr>
              <p:nvPr/>
            </p:nvSpPr>
            <p:spPr bwMode="gray">
              <a:xfrm>
                <a:off x="678" y="2407"/>
                <a:ext cx="1200" cy="123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46275"/>
                      <a:invGamma/>
                    </a:srgbClr>
                  </a:gs>
                  <a:gs pos="100000">
                    <a:srgbClr val="C0C0C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1" name="Oval 41"/>
              <p:cNvSpPr>
                <a:spLocks noChangeArrowheads="1"/>
              </p:cNvSpPr>
              <p:nvPr/>
            </p:nvSpPr>
            <p:spPr bwMode="gray">
              <a:xfrm>
                <a:off x="693" y="2414"/>
                <a:ext cx="1171" cy="120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C0C0C0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2" name="Oval 42"/>
              <p:cNvSpPr>
                <a:spLocks noChangeArrowheads="1"/>
              </p:cNvSpPr>
              <p:nvPr/>
            </p:nvSpPr>
            <p:spPr bwMode="gray">
              <a:xfrm>
                <a:off x="706" y="2426"/>
                <a:ext cx="1114" cy="112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79216"/>
                      <a:invGamma/>
                    </a:srgbClr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3" name="Oval 43"/>
              <p:cNvSpPr>
                <a:spLocks noChangeArrowheads="1"/>
              </p:cNvSpPr>
              <p:nvPr/>
            </p:nvSpPr>
            <p:spPr bwMode="gray">
              <a:xfrm>
                <a:off x="770" y="2458"/>
                <a:ext cx="991" cy="91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tint val="0"/>
                      <a:invGamma/>
                    </a:srgbClr>
                  </a:gs>
                  <a:gs pos="100000">
                    <a:srgbClr val="C0C0C0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307244" name="Text Box 44"/>
            <p:cNvSpPr txBox="1">
              <a:spLocks noChangeArrowheads="1"/>
            </p:cNvSpPr>
            <p:nvPr/>
          </p:nvSpPr>
          <p:spPr bwMode="gray">
            <a:xfrm>
              <a:off x="1163" y="3033"/>
              <a:ext cx="1144" cy="3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="1" dirty="0" err="1" smtClean="0">
                  <a:solidFill>
                    <a:srgbClr val="000000"/>
                  </a:solidFill>
                </a:rPr>
                <a:t>MetalSoft</a:t>
              </a:r>
              <a:endParaRPr lang="en-US" sz="3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57"/>
          <p:cNvGrpSpPr>
            <a:grpSpLocks/>
          </p:cNvGrpSpPr>
          <p:nvPr/>
        </p:nvGrpSpPr>
        <p:grpSpPr bwMode="auto">
          <a:xfrm rot="2088264">
            <a:off x="3119853" y="4572604"/>
            <a:ext cx="3694113" cy="611188"/>
            <a:chOff x="1230" y="1200"/>
            <a:chExt cx="2327" cy="385"/>
          </a:xfrm>
        </p:grpSpPr>
        <p:grpSp>
          <p:nvGrpSpPr>
            <p:cNvPr id="9" name="Group 58"/>
            <p:cNvGrpSpPr>
              <a:grpSpLocks/>
            </p:cNvGrpSpPr>
            <p:nvPr/>
          </p:nvGrpSpPr>
          <p:grpSpPr bwMode="auto">
            <a:xfrm>
              <a:off x="1230" y="1200"/>
              <a:ext cx="2327" cy="385"/>
              <a:chOff x="1225" y="1200"/>
              <a:chExt cx="2327" cy="385"/>
            </a:xfrm>
          </p:grpSpPr>
          <p:sp>
            <p:nvSpPr>
              <p:cNvPr id="307259" name="Oval 59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0" name="Oval 60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1" name="Oval 61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2" name="Oval 62"/>
              <p:cNvSpPr>
                <a:spLocks noChangeArrowheads="1"/>
              </p:cNvSpPr>
              <p:nvPr/>
            </p:nvSpPr>
            <p:spPr bwMode="gray">
              <a:xfrm rot="19107782">
                <a:off x="1225" y="1257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63" name="Text Box 63"/>
            <p:cNvSpPr txBox="1">
              <a:spLocks noChangeArrowheads="1"/>
            </p:cNvSpPr>
            <p:nvPr/>
          </p:nvSpPr>
          <p:spPr bwMode="gray">
            <a:xfrm rot="19178242">
              <a:off x="2048" y="1274"/>
              <a:ext cx="68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Cobros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71"/>
          <p:cNvGrpSpPr>
            <a:grpSpLocks/>
          </p:cNvGrpSpPr>
          <p:nvPr/>
        </p:nvGrpSpPr>
        <p:grpSpPr bwMode="auto">
          <a:xfrm rot="1206840">
            <a:off x="2835208" y="3248883"/>
            <a:ext cx="3665538" cy="600075"/>
            <a:chOff x="1248" y="1200"/>
            <a:chExt cx="2309" cy="378"/>
          </a:xfrm>
        </p:grpSpPr>
        <p:grpSp>
          <p:nvGrpSpPr>
            <p:cNvPr id="13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307273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4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5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6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77" name="Text Box 77"/>
            <p:cNvSpPr txBox="1">
              <a:spLocks noChangeArrowheads="1"/>
            </p:cNvSpPr>
            <p:nvPr/>
          </p:nvSpPr>
          <p:spPr bwMode="gray">
            <a:xfrm rot="19178242">
              <a:off x="1716" y="1267"/>
              <a:ext cx="1364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Amacenamiento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50" name="Group 141"/>
          <p:cNvGrpSpPr>
            <a:grpSpLocks/>
          </p:cNvGrpSpPr>
          <p:nvPr/>
        </p:nvGrpSpPr>
        <p:grpSpPr bwMode="auto">
          <a:xfrm rot="20933012">
            <a:off x="3051104" y="3937549"/>
            <a:ext cx="3657600" cy="600075"/>
            <a:chOff x="1392" y="3216"/>
            <a:chExt cx="3360" cy="384"/>
          </a:xfrm>
        </p:grpSpPr>
        <p:sp>
          <p:nvSpPr>
            <p:cNvPr id="51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55" name="Group 141"/>
          <p:cNvGrpSpPr>
            <a:grpSpLocks/>
          </p:cNvGrpSpPr>
          <p:nvPr/>
        </p:nvGrpSpPr>
        <p:grpSpPr bwMode="auto">
          <a:xfrm rot="21320011">
            <a:off x="3006436" y="5226481"/>
            <a:ext cx="3498025" cy="600075"/>
            <a:chOff x="1392" y="3216"/>
            <a:chExt cx="3360" cy="384"/>
          </a:xfrm>
        </p:grpSpPr>
        <p:sp>
          <p:nvSpPr>
            <p:cNvPr id="56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7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8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9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AR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Compras</a:t>
              </a:r>
              <a:endParaRPr lang="es-AR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0" name="Group 71"/>
          <p:cNvGrpSpPr>
            <a:grpSpLocks/>
          </p:cNvGrpSpPr>
          <p:nvPr/>
        </p:nvGrpSpPr>
        <p:grpSpPr bwMode="auto">
          <a:xfrm rot="21445863">
            <a:off x="1974975" y="2026998"/>
            <a:ext cx="3665538" cy="600075"/>
            <a:chOff x="1248" y="1200"/>
            <a:chExt cx="2309" cy="378"/>
          </a:xfrm>
        </p:grpSpPr>
        <p:grpSp>
          <p:nvGrpSpPr>
            <p:cNvPr id="61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63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4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5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6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62" name="Text Box 77"/>
            <p:cNvSpPr txBox="1">
              <a:spLocks noChangeArrowheads="1"/>
            </p:cNvSpPr>
            <p:nvPr/>
          </p:nvSpPr>
          <p:spPr bwMode="gray">
            <a:xfrm rot="19178242">
              <a:off x="1868" y="1267"/>
              <a:ext cx="1058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Maquinarias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roup 141"/>
          <p:cNvGrpSpPr>
            <a:grpSpLocks/>
          </p:cNvGrpSpPr>
          <p:nvPr/>
        </p:nvGrpSpPr>
        <p:grpSpPr bwMode="auto">
          <a:xfrm rot="19711936">
            <a:off x="2470713" y="2680113"/>
            <a:ext cx="3498025" cy="600075"/>
            <a:chOff x="1392" y="3216"/>
            <a:chExt cx="3360" cy="384"/>
          </a:xfrm>
        </p:grpSpPr>
        <p:sp>
          <p:nvSpPr>
            <p:cNvPr id="68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 dirty="0"/>
            </a:p>
          </p:txBody>
        </p:sp>
      </p:grpSp>
      <p:grpSp>
        <p:nvGrpSpPr>
          <p:cNvPr id="72" name="Group 141"/>
          <p:cNvGrpSpPr>
            <a:grpSpLocks/>
          </p:cNvGrpSpPr>
          <p:nvPr/>
        </p:nvGrpSpPr>
        <p:grpSpPr bwMode="auto">
          <a:xfrm rot="16918797">
            <a:off x="-209821" y="1517785"/>
            <a:ext cx="3498025" cy="600075"/>
            <a:chOff x="1392" y="3216"/>
            <a:chExt cx="3360" cy="384"/>
          </a:xfrm>
        </p:grpSpPr>
        <p:sp>
          <p:nvSpPr>
            <p:cNvPr id="73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4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5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6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77" name="Group 141"/>
          <p:cNvGrpSpPr>
            <a:grpSpLocks/>
          </p:cNvGrpSpPr>
          <p:nvPr/>
        </p:nvGrpSpPr>
        <p:grpSpPr bwMode="auto">
          <a:xfrm rot="18634450">
            <a:off x="1385468" y="1821344"/>
            <a:ext cx="3498025" cy="600075"/>
            <a:chOff x="1392" y="3216"/>
            <a:chExt cx="3360" cy="384"/>
          </a:xfrm>
        </p:grpSpPr>
        <p:sp>
          <p:nvSpPr>
            <p:cNvPr id="78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9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0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1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2" name="Group 71"/>
          <p:cNvGrpSpPr>
            <a:grpSpLocks/>
          </p:cNvGrpSpPr>
          <p:nvPr/>
        </p:nvGrpSpPr>
        <p:grpSpPr bwMode="auto">
          <a:xfrm rot="20206362">
            <a:off x="581339" y="1463193"/>
            <a:ext cx="3665538" cy="600075"/>
            <a:chOff x="1248" y="1200"/>
            <a:chExt cx="2309" cy="378"/>
          </a:xfrm>
        </p:grpSpPr>
        <p:grpSp>
          <p:nvGrpSpPr>
            <p:cNvPr id="83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85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6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7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8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84" name="Text Box 77"/>
            <p:cNvSpPr txBox="1">
              <a:spLocks noChangeArrowheads="1"/>
            </p:cNvSpPr>
            <p:nvPr/>
          </p:nvSpPr>
          <p:spPr bwMode="gray">
            <a:xfrm rot="19178242">
              <a:off x="1493" y="1267"/>
              <a:ext cx="1810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Trabajos</a:t>
              </a:r>
              <a:r>
                <a:rPr lang="en-US" sz="20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</a:t>
              </a:r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Tercerizados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Group 71"/>
          <p:cNvGrpSpPr>
            <a:grpSpLocks/>
          </p:cNvGrpSpPr>
          <p:nvPr/>
        </p:nvGrpSpPr>
        <p:grpSpPr bwMode="auto">
          <a:xfrm rot="18777629">
            <a:off x="-1048759" y="1578356"/>
            <a:ext cx="3665538" cy="600075"/>
            <a:chOff x="1248" y="1200"/>
            <a:chExt cx="2309" cy="378"/>
          </a:xfrm>
        </p:grpSpPr>
        <p:grpSp>
          <p:nvGrpSpPr>
            <p:cNvPr id="90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92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3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4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91" name="Text Box 77"/>
            <p:cNvSpPr txBox="1">
              <a:spLocks noChangeArrowheads="1"/>
            </p:cNvSpPr>
            <p:nvPr/>
          </p:nvSpPr>
          <p:spPr bwMode="gray">
            <a:xfrm rot="19178242">
              <a:off x="1976" y="1267"/>
              <a:ext cx="842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Informes</a:t>
              </a:r>
              <a:r>
                <a:rPr lang="en-US" sz="20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97" name="1 Título"/>
          <p:cNvSpPr txBox="1">
            <a:spLocks/>
          </p:cNvSpPr>
          <p:nvPr/>
        </p:nvSpPr>
        <p:spPr bwMode="white">
          <a:xfrm>
            <a:off x="611560" y="26064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8" name="Text Box 8"/>
          <p:cNvSpPr txBox="1">
            <a:spLocks noChangeArrowheads="1"/>
          </p:cNvSpPr>
          <p:nvPr/>
        </p:nvSpPr>
        <p:spPr bwMode="gray">
          <a:xfrm rot="20939488">
            <a:off x="3370777" y="3980662"/>
            <a:ext cx="304923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Pedidos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y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Cotizaciones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gray">
          <a:xfrm rot="19528255">
            <a:off x="3726658" y="2729878"/>
            <a:ext cx="111120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Calidad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1" name="Text Box 8"/>
          <p:cNvSpPr txBox="1">
            <a:spLocks noChangeArrowheads="1"/>
          </p:cNvSpPr>
          <p:nvPr/>
        </p:nvSpPr>
        <p:spPr bwMode="gray">
          <a:xfrm rot="18867028">
            <a:off x="1914813" y="1847586"/>
            <a:ext cx="259558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Recursos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Humanos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2" name="Text Box 8"/>
          <p:cNvSpPr txBox="1">
            <a:spLocks noChangeArrowheads="1"/>
          </p:cNvSpPr>
          <p:nvPr/>
        </p:nvSpPr>
        <p:spPr bwMode="gray">
          <a:xfrm rot="16893752">
            <a:off x="-240797" y="1556827"/>
            <a:ext cx="356059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Administración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de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usuarios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8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9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5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06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7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16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17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/>
      <p:bldP spid="100" grpId="0"/>
      <p:bldP spid="101" grpId="0"/>
      <p:bldP spid="10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 animBg="1"/>
      <p:bldP spid="881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072066" y="5534561"/>
            <a:ext cx="306058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Barale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Lorena N.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Enrico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Mariana E.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Merdine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M. Victoria</a:t>
            </a:r>
          </a:p>
          <a:p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Molina, Leandro</a:t>
            </a:r>
            <a:endParaRPr lang="es-AR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571604" y="5500702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Creado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por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:</a:t>
            </a:r>
            <a:endParaRPr lang="es-AR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140968"/>
            <a:ext cx="5515695" cy="22996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1268760"/>
            <a:ext cx="5032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Procedimientos de Producción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717032"/>
            <a:ext cx="3423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525995"/>
            <a:ext cx="5398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199583"/>
            <a:ext cx="2619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5" grpId="0" animBg="1"/>
      <p:bldP spid="881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4077072"/>
            <a:ext cx="3258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Lanzamiento de 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1475656" y="2761764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547664" y="3284984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2435" y="4365104"/>
            <a:ext cx="3221565" cy="2178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6" name="5 Imagen" descr="despliegu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081087"/>
            <a:ext cx="9194534" cy="5444257"/>
          </a:xfrm>
          <a:prstGeom prst="rect">
            <a:avLst/>
          </a:prstGeom>
        </p:spPr>
      </p:pic>
      <p:pic>
        <p:nvPicPr>
          <p:cNvPr id="14" name="13 Imagen" descr="codi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2348880"/>
            <a:ext cx="944314" cy="568549"/>
          </a:xfrm>
          <a:prstGeom prst="rect">
            <a:avLst/>
          </a:prstGeom>
        </p:spPr>
      </p:pic>
      <p:pic>
        <p:nvPicPr>
          <p:cNvPr id="15" name="14 Imagen" descr="codi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3933056"/>
            <a:ext cx="944314" cy="568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dsfdlkl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013176"/>
            <a:ext cx="2851515" cy="792088"/>
          </a:xfrm>
          <a:prstGeom prst="rect">
            <a:avLst/>
          </a:prstGeom>
        </p:spPr>
      </p:pic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4293096"/>
            <a:ext cx="2249424" cy="1772588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4221088"/>
            <a:ext cx="2659244" cy="1991866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4005064"/>
            <a:ext cx="2394373" cy="467866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1628800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4008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6296" y="1268760"/>
            <a:ext cx="1728192" cy="1728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857620" y="5929330"/>
            <a:ext cx="192882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pic>
        <p:nvPicPr>
          <p:cNvPr id="6" name="5 Imagen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4" y="2500306"/>
            <a:ext cx="1752609" cy="218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7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65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2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9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857620" y="5929330"/>
            <a:ext cx="192882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graphicFrame>
        <p:nvGraphicFramePr>
          <p:cNvPr id="6" name="5 Diagrama"/>
          <p:cNvGraphicFramePr/>
          <p:nvPr/>
        </p:nvGraphicFramePr>
        <p:xfrm>
          <a:off x="0" y="2204864"/>
          <a:ext cx="9144000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Procesos</a:t>
            </a:r>
            <a:r>
              <a:rPr lang="en-US" sz="3600" dirty="0" smtClean="0"/>
              <a:t> de </a:t>
            </a:r>
            <a:r>
              <a:rPr lang="en-US" sz="3600" dirty="0" err="1" smtClean="0"/>
              <a:t>Negocio</a:t>
            </a:r>
            <a:endParaRPr lang="en-US" sz="20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7224" y="1643050"/>
            <a:ext cx="2389213" cy="4224350"/>
            <a:chOff x="720" y="1296"/>
            <a:chExt cx="1367" cy="2542"/>
          </a:xfrm>
        </p:grpSpPr>
        <p:sp>
          <p:nvSpPr>
            <p:cNvPr id="95236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7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8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9" name="AutoShape 7"/>
            <p:cNvSpPr>
              <a:spLocks noChangeArrowheads="1"/>
            </p:cNvSpPr>
            <p:nvPr/>
          </p:nvSpPr>
          <p:spPr bwMode="gray">
            <a:xfrm>
              <a:off x="761" y="146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0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1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5243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44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5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6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7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761" y="1812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/>
                <a:t>Gestión</a:t>
              </a:r>
              <a:r>
                <a:rPr lang="en-US" sz="3200" dirty="0" smtClean="0"/>
                <a:t> </a:t>
              </a:r>
            </a:p>
            <a:p>
              <a:r>
                <a:rPr lang="en-US" sz="3200" dirty="0" smtClean="0"/>
                <a:t>de </a:t>
              </a:r>
            </a:p>
            <a:p>
              <a:r>
                <a:rPr lang="en-US" sz="3200" dirty="0" err="1" smtClean="0"/>
                <a:t>Ventas</a:t>
              </a:r>
              <a:endParaRPr lang="en-US" sz="3200" dirty="0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428992" y="1643050"/>
            <a:ext cx="2357447" cy="4224350"/>
            <a:chOff x="2202" y="1296"/>
            <a:chExt cx="1371" cy="2542"/>
          </a:xfrm>
        </p:grpSpPr>
        <p:sp>
          <p:nvSpPr>
            <p:cNvPr id="9525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5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25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60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2</a:t>
              </a:r>
              <a:endParaRPr lang="en-US"/>
            </a:p>
          </p:txBody>
        </p:sp>
        <p:sp>
          <p:nvSpPr>
            <p:cNvPr id="95261" name="Text Box 29"/>
            <p:cNvSpPr txBox="1">
              <a:spLocks noChangeArrowheads="1"/>
            </p:cNvSpPr>
            <p:nvPr/>
          </p:nvSpPr>
          <p:spPr bwMode="gray">
            <a:xfrm>
              <a:off x="2202" y="1855"/>
              <a:ext cx="1350" cy="9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31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1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1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000" dirty="0" err="1" smtClean="0">
                  <a:solidFill>
                    <a:srgbClr val="000000"/>
                  </a:solidFill>
                  <a:latin typeface="Verdana" pitchFamily="34" charset="0"/>
                </a:rPr>
                <a:t>Producción</a:t>
              </a:r>
              <a:endParaRPr lang="en-US" sz="3000" dirty="0"/>
            </a:p>
          </p:txBody>
        </p:sp>
        <p:sp>
          <p:nvSpPr>
            <p:cNvPr id="95262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3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000760" y="1714488"/>
            <a:ext cx="2349526" cy="4224350"/>
            <a:chOff x="3692" y="1296"/>
            <a:chExt cx="1367" cy="2542"/>
          </a:xfrm>
        </p:grpSpPr>
        <p:sp>
          <p:nvSpPr>
            <p:cNvPr id="95265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6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7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8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5270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71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2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3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4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75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3</a:t>
              </a:r>
              <a:endParaRPr lang="en-US"/>
            </a:p>
          </p:txBody>
        </p:sp>
        <p:sp>
          <p:nvSpPr>
            <p:cNvPr id="95276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2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2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Calidad</a:t>
              </a:r>
              <a:endParaRPr lang="en-US" sz="3200" dirty="0"/>
            </a:p>
          </p:txBody>
        </p:sp>
        <p:sp>
          <p:nvSpPr>
            <p:cNvPr id="95277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78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4" grpId="0" animBg="1"/>
      <p:bldP spid="88114" grpId="1" animBg="1"/>
    </p:bldLst>
  </p:timing>
</p:sld>
</file>

<file path=ppt/theme/theme1.xml><?xml version="1.0" encoding="utf-8"?>
<a:theme xmlns:a="http://schemas.openxmlformats.org/drawingml/2006/main" name="cdb2004c020gl">
  <a:themeElements>
    <a:clrScheme name="c020TGp_general_diagram 1">
      <a:dk1>
        <a:srgbClr val="1D528D"/>
      </a:dk1>
      <a:lt1>
        <a:srgbClr val="FFFFFF"/>
      </a:lt1>
      <a:dk2>
        <a:srgbClr val="000000"/>
      </a:dk2>
      <a:lt2>
        <a:srgbClr val="C0C0C0"/>
      </a:lt2>
      <a:accent1>
        <a:srgbClr val="399D72"/>
      </a:accent1>
      <a:accent2>
        <a:srgbClr val="FF9900"/>
      </a:accent2>
      <a:accent3>
        <a:srgbClr val="FFFFFF"/>
      </a:accent3>
      <a:accent4>
        <a:srgbClr val="174578"/>
      </a:accent4>
      <a:accent5>
        <a:srgbClr val="AECCBC"/>
      </a:accent5>
      <a:accent6>
        <a:srgbClr val="E78A00"/>
      </a:accent6>
      <a:hlink>
        <a:srgbClr val="9999FF"/>
      </a:hlink>
      <a:folHlink>
        <a:srgbClr val="969696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1249</TotalTime>
  <Words>727</Words>
  <Application>Microsoft Office PowerPoint</Application>
  <PresentationFormat>Presentación en pantalla (4:3)</PresentationFormat>
  <Paragraphs>222</Paragraphs>
  <Slides>30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2" baseType="lpstr">
      <vt:lpstr>cdb2004c020gl</vt:lpstr>
      <vt:lpstr>Image</vt:lpstr>
      <vt:lpstr>Diapositiva 1</vt:lpstr>
      <vt:lpstr>Proyecto: METALSOFT</vt:lpstr>
      <vt:lpstr>Temario</vt:lpstr>
      <vt:lpstr>La Empresa: CANOVAS Y BARALE S.R.L.</vt:lpstr>
      <vt:lpstr>Objetivo de La Organización</vt:lpstr>
      <vt:lpstr>Estructura de la Organización</vt:lpstr>
      <vt:lpstr>Temario</vt:lpstr>
      <vt:lpstr>Procesos de Negocio</vt:lpstr>
      <vt:lpstr>Temario</vt:lpstr>
      <vt:lpstr> Problemas Detectados</vt:lpstr>
      <vt:lpstr>Temario</vt:lpstr>
      <vt:lpstr>Diapositiva 12</vt:lpstr>
      <vt:lpstr>Objetivo del Sistema</vt:lpstr>
      <vt:lpstr>Ventajas de MetalSoft</vt:lpstr>
      <vt:lpstr>Temario</vt:lpstr>
      <vt:lpstr>Diapositiva 16</vt:lpstr>
      <vt:lpstr>Temario</vt:lpstr>
      <vt:lpstr>Demostración </vt:lpstr>
      <vt:lpstr>Temario</vt:lpstr>
      <vt:lpstr>Demostración </vt:lpstr>
      <vt:lpstr>Temario</vt:lpstr>
      <vt:lpstr>Demostración </vt:lpstr>
      <vt:lpstr>Temario</vt:lpstr>
      <vt:lpstr>Demostración </vt:lpstr>
      <vt:lpstr>Temario</vt:lpstr>
      <vt:lpstr>Diagrama de Despliegue</vt:lpstr>
      <vt:lpstr>Layout</vt:lpstr>
      <vt:lpstr>Herramientas Utilizadas </vt:lpstr>
      <vt:lpstr>Diapositiva 29</vt:lpstr>
      <vt:lpstr>Diapositiva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128</cp:revision>
  <dcterms:created xsi:type="dcterms:W3CDTF">2010-04-20T01:47:56Z</dcterms:created>
  <dcterms:modified xsi:type="dcterms:W3CDTF">2010-11-09T12:44:33Z</dcterms:modified>
</cp:coreProperties>
</file>